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quarter" idx="13"/>
          </p:nvPr>
        </p:nvSpPr>
        <p:spPr>
          <a:xfrm>
            <a:off x="12193061" y="0"/>
            <a:ext cx="9144001" cy="68401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quarter" idx="14"/>
          </p:nvPr>
        </p:nvSpPr>
        <p:spPr>
          <a:xfrm>
            <a:off x="12191999" y="6893718"/>
            <a:ext cx="9144001" cy="6840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sz="half" idx="15"/>
          </p:nvPr>
        </p:nvSpPr>
        <p:spPr>
          <a:xfrm>
            <a:off x="3048000" y="0"/>
            <a:ext cx="9096375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sz="half" idx="14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sz="half" idx="13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13049250" y="2160984"/>
            <a:ext cx="7715251" cy="109656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Tencent/wepy" TargetMode="External"/><Relationship Id="rId3" Type="http://schemas.openxmlformats.org/officeDocument/2006/relationships/hyperlink" Target="https://github.com/Tencent/weui-wxss" TargetMode="External"/><Relationship Id="rId4" Type="http://schemas.openxmlformats.org/officeDocument/2006/relationships/hyperlink" Target="https://github.com/youzan/zanui-weapp" TargetMode="External"/><Relationship Id="rId5" Type="http://schemas.openxmlformats.org/officeDocument/2006/relationships/hyperlink" Target="https://github.com/fozero/zhihudaily-weapp" TargetMode="External"/><Relationship Id="rId6" Type="http://schemas.openxmlformats.org/officeDocument/2006/relationships/hyperlink" Target="http://swiftcafe.io/2016/10/03/wx-weather-app/" TargetMode="External"/><Relationship Id="rId7" Type="http://schemas.openxmlformats.org/officeDocument/2006/relationships/hyperlink" Target="https://github.com/zhengxiaowai/weapp-github" TargetMode="External"/><Relationship Id="rId8" Type="http://schemas.openxmlformats.org/officeDocument/2006/relationships/hyperlink" Target="https://github.com/tumobi/nideshop-mini-program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Cha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WEChat</a:t>
            </a:r>
          </a:p>
        </p:txBody>
      </p:sp>
      <p:sp>
        <p:nvSpPr>
          <p:cNvPr id="167" name="小程序入门                                          王昆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小程序入门                                          </a:t>
            </a:r>
            <a:r>
              <a:rPr sz="5000"/>
              <a:t>王昆</a:t>
            </a:r>
          </a:p>
        </p:txBody>
      </p:sp>
      <p:pic>
        <p:nvPicPr>
          <p:cNvPr id="168" name="gdg_banner.png" descr="gdg_ban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0882" y="8473280"/>
            <a:ext cx="4837215" cy="2733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纲要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 defTabSz="476488">
              <a:spcBef>
                <a:spcPts val="2200"/>
              </a:spcBef>
              <a:defRPr sz="4871"/>
            </a:pPr>
            <a:r>
              <a:t>纲要</a:t>
            </a:r>
          </a:p>
        </p:txBody>
      </p:sp>
      <p:sp>
        <p:nvSpPr>
          <p:cNvPr id="205" name="小程序介绍与应用场景…"/>
          <p:cNvSpPr txBox="1"/>
          <p:nvPr>
            <p:ph type="body" idx="1"/>
          </p:nvPr>
        </p:nvSpPr>
        <p:spPr>
          <a:xfrm>
            <a:off x="3619500" y="2778074"/>
            <a:ext cx="17145000" cy="10767321"/>
          </a:xfrm>
          <a:prstGeom prst="rect">
            <a:avLst/>
          </a:prstGeom>
        </p:spPr>
        <p:txBody>
          <a:bodyPr/>
          <a:lstStyle/>
          <a:p>
            <a:pPr/>
            <a:r>
              <a:t>小程序介绍与应用场景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开发环境与流程</a:t>
            </a:r>
          </a:p>
          <a:p>
            <a:pPr/>
            <a:r>
              <a:t>MINA 框架结构</a:t>
            </a:r>
          </a:p>
          <a:p>
            <a:pPr/>
            <a:r>
              <a:t>v2ex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08" name="流程"/>
          <p:cNvSpPr txBox="1"/>
          <p:nvPr/>
        </p:nvSpPr>
        <p:spPr>
          <a:xfrm>
            <a:off x="11530012" y="2235828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流程</a:t>
            </a:r>
          </a:p>
        </p:txBody>
      </p:sp>
      <p:sp>
        <p:nvSpPr>
          <p:cNvPr id="209" name="申请账号…"/>
          <p:cNvSpPr txBox="1"/>
          <p:nvPr/>
        </p:nvSpPr>
        <p:spPr>
          <a:xfrm>
            <a:off x="8650924" y="4858929"/>
            <a:ext cx="3909920" cy="549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申请账号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安装开发环境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hello world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预览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上线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12" name="申请账号"/>
          <p:cNvSpPr txBox="1"/>
          <p:nvPr/>
        </p:nvSpPr>
        <p:spPr>
          <a:xfrm>
            <a:off x="4148137" y="4117015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申请账号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300" y="3025366"/>
            <a:ext cx="13309529" cy="865069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mp.weixin.qq.com/wxopen/waregister?action=step1"/>
          <p:cNvSpPr txBox="1"/>
          <p:nvPr/>
        </p:nvSpPr>
        <p:spPr>
          <a:xfrm>
            <a:off x="9261172" y="12034043"/>
            <a:ext cx="1000178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https://mp.weixin.qq.com/wxopen/waregister?action=step1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4275" y="5680664"/>
            <a:ext cx="3340100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18" name="申请账号"/>
          <p:cNvSpPr txBox="1"/>
          <p:nvPr/>
        </p:nvSpPr>
        <p:spPr>
          <a:xfrm>
            <a:off x="4148137" y="4117015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申请账号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4369" y="2798772"/>
            <a:ext cx="13599697" cy="945195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获取 AppID"/>
          <p:cNvSpPr txBox="1"/>
          <p:nvPr/>
        </p:nvSpPr>
        <p:spPr>
          <a:xfrm>
            <a:off x="4051401" y="5389639"/>
            <a:ext cx="2685848" cy="82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获取 AppID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23" name="安装开发环境"/>
          <p:cNvSpPr txBox="1"/>
          <p:nvPr/>
        </p:nvSpPr>
        <p:spPr>
          <a:xfrm>
            <a:off x="3379152" y="4230687"/>
            <a:ext cx="36607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安装开发环境</a:t>
            </a:r>
          </a:p>
        </p:txBody>
      </p:sp>
      <p:sp>
        <p:nvSpPr>
          <p:cNvPr id="224" name="微信开发者工具 （IDE）"/>
          <p:cNvSpPr txBox="1"/>
          <p:nvPr/>
        </p:nvSpPr>
        <p:spPr>
          <a:xfrm>
            <a:off x="2505684" y="5389639"/>
            <a:ext cx="5407712" cy="82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微信开发者工具 （IDE）</a:t>
            </a:r>
          </a:p>
        </p:txBody>
      </p:sp>
      <p:pic>
        <p:nvPicPr>
          <p:cNvPr id="225" name="Screen Shot 2018-05-09 at 11.24.48 PM.png" descr="Screen Shot 2018-05-09 at 11.24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5972" y="1837859"/>
            <a:ext cx="12572698" cy="1072052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https://developers.weixin.qq.com/miniprogram/dev/devtools/download.html"/>
          <p:cNvSpPr txBox="1"/>
          <p:nvPr/>
        </p:nvSpPr>
        <p:spPr>
          <a:xfrm>
            <a:off x="8171340" y="12772231"/>
            <a:ext cx="1284196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https://developers.weixin.qq.com/miniprogram/dev/devtools/download.html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9490" y="6819106"/>
            <a:ext cx="3340101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30" name="hello world"/>
          <p:cNvSpPr txBox="1"/>
          <p:nvPr/>
        </p:nvSpPr>
        <p:spPr>
          <a:xfrm>
            <a:off x="4148137" y="4129715"/>
            <a:ext cx="3179979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hello world</a:t>
            </a:r>
          </a:p>
        </p:txBody>
      </p:sp>
      <p:sp>
        <p:nvSpPr>
          <p:cNvPr id="231" name="新建项目"/>
          <p:cNvSpPr txBox="1"/>
          <p:nvPr/>
        </p:nvSpPr>
        <p:spPr>
          <a:xfrm>
            <a:off x="4695139" y="539591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新建项目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4168" y="2731293"/>
            <a:ext cx="8098091" cy="9288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35" name="hello world"/>
          <p:cNvSpPr txBox="1"/>
          <p:nvPr/>
        </p:nvSpPr>
        <p:spPr>
          <a:xfrm>
            <a:off x="4148137" y="4129715"/>
            <a:ext cx="3179979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hello world</a:t>
            </a:r>
          </a:p>
        </p:txBody>
      </p:sp>
      <p:sp>
        <p:nvSpPr>
          <p:cNvPr id="236" name="新建项目"/>
          <p:cNvSpPr txBox="1"/>
          <p:nvPr/>
        </p:nvSpPr>
        <p:spPr>
          <a:xfrm>
            <a:off x="4695139" y="539591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新建项目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1456" y="1845468"/>
            <a:ext cx="13106401" cy="1123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0943" y="1901031"/>
            <a:ext cx="14211301" cy="1117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预览"/>
          <p:cNvSpPr txBox="1"/>
          <p:nvPr/>
        </p:nvSpPr>
        <p:spPr>
          <a:xfrm>
            <a:off x="5076139" y="4117015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预览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3268" y="1915573"/>
            <a:ext cx="5613191" cy="1048989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预览"/>
          <p:cNvSpPr txBox="1"/>
          <p:nvPr/>
        </p:nvSpPr>
        <p:spPr>
          <a:xfrm>
            <a:off x="5076139" y="4117015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预览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48" name="上线"/>
          <p:cNvSpPr txBox="1"/>
          <p:nvPr/>
        </p:nvSpPr>
        <p:spPr>
          <a:xfrm>
            <a:off x="4903101" y="4140828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上线</a:t>
            </a:r>
          </a:p>
        </p:txBody>
      </p:sp>
      <p:sp>
        <p:nvSpPr>
          <p:cNvPr id="249" name="上传"/>
          <p:cNvSpPr txBox="1"/>
          <p:nvPr/>
        </p:nvSpPr>
        <p:spPr>
          <a:xfrm>
            <a:off x="5004701" y="5395912"/>
            <a:ext cx="11207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上传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2381" y="1877218"/>
            <a:ext cx="14211301" cy="1117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纲要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 defTabSz="476488">
              <a:spcBef>
                <a:spcPts val="2200"/>
              </a:spcBef>
              <a:defRPr sz="4871"/>
            </a:pPr>
            <a:r>
              <a:t>纲要</a:t>
            </a:r>
          </a:p>
        </p:txBody>
      </p:sp>
      <p:sp>
        <p:nvSpPr>
          <p:cNvPr id="171" name="小程序介绍与应用场景…"/>
          <p:cNvSpPr txBox="1"/>
          <p:nvPr>
            <p:ph type="body" idx="1"/>
          </p:nvPr>
        </p:nvSpPr>
        <p:spPr>
          <a:xfrm>
            <a:off x="3619500" y="2778074"/>
            <a:ext cx="17145000" cy="10767321"/>
          </a:xfrm>
          <a:prstGeom prst="rect">
            <a:avLst/>
          </a:prstGeom>
        </p:spPr>
        <p:txBody>
          <a:bodyPr/>
          <a:lstStyle/>
          <a:p>
            <a:pPr/>
            <a:r>
              <a:t>小程序介绍与应用场景</a:t>
            </a:r>
          </a:p>
          <a:p>
            <a:pPr/>
            <a:r>
              <a:t>开发环境与流程</a:t>
            </a:r>
          </a:p>
          <a:p>
            <a:pPr/>
            <a:r>
              <a:t>MINA 框架结构</a:t>
            </a:r>
          </a:p>
          <a:p>
            <a:pPr/>
            <a:r>
              <a:t>v2ex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53" name="上线"/>
          <p:cNvSpPr txBox="1"/>
          <p:nvPr/>
        </p:nvSpPr>
        <p:spPr>
          <a:xfrm>
            <a:off x="4903101" y="4140828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上线</a:t>
            </a:r>
          </a:p>
        </p:txBody>
      </p:sp>
      <p:sp>
        <p:nvSpPr>
          <p:cNvPr id="254" name="提交审核"/>
          <p:cNvSpPr txBox="1"/>
          <p:nvPr/>
        </p:nvSpPr>
        <p:spPr>
          <a:xfrm>
            <a:off x="4522101" y="539591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提交审核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5831" y="1743472"/>
            <a:ext cx="14122401" cy="1109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微信公众平台"/>
          <p:cNvSpPr txBox="1"/>
          <p:nvPr/>
        </p:nvSpPr>
        <p:spPr>
          <a:xfrm>
            <a:off x="4039501" y="6450012"/>
            <a:ext cx="30511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微信公众平台</a:t>
            </a:r>
          </a:p>
        </p:txBody>
      </p:sp>
      <p:sp>
        <p:nvSpPr>
          <p:cNvPr id="257" name="https://mp.weixin.qq.com/"/>
          <p:cNvSpPr txBox="1"/>
          <p:nvPr/>
        </p:nvSpPr>
        <p:spPr>
          <a:xfrm>
            <a:off x="12091549" y="12915106"/>
            <a:ext cx="451096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https://mp.weixin.qq.com/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60" name="上线"/>
          <p:cNvSpPr txBox="1"/>
          <p:nvPr/>
        </p:nvSpPr>
        <p:spPr>
          <a:xfrm>
            <a:off x="4903101" y="4140828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上线</a:t>
            </a:r>
          </a:p>
        </p:txBody>
      </p:sp>
      <p:sp>
        <p:nvSpPr>
          <p:cNvPr id="261" name="提交审核"/>
          <p:cNvSpPr txBox="1"/>
          <p:nvPr/>
        </p:nvSpPr>
        <p:spPr>
          <a:xfrm>
            <a:off x="4522101" y="539591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提交审核</a:t>
            </a:r>
          </a:p>
        </p:txBody>
      </p:sp>
      <p:sp>
        <p:nvSpPr>
          <p:cNvPr id="262" name="微信公众平台"/>
          <p:cNvSpPr txBox="1"/>
          <p:nvPr/>
        </p:nvSpPr>
        <p:spPr>
          <a:xfrm>
            <a:off x="4039501" y="6450012"/>
            <a:ext cx="30511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微信公众平台</a:t>
            </a:r>
          </a:p>
        </p:txBody>
      </p:sp>
      <p:sp>
        <p:nvSpPr>
          <p:cNvPr id="263" name="https://mp.weixin.qq.com/"/>
          <p:cNvSpPr txBox="1"/>
          <p:nvPr/>
        </p:nvSpPr>
        <p:spPr>
          <a:xfrm>
            <a:off x="12091549" y="12915106"/>
            <a:ext cx="451096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https://mp.weixin.qq.com/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7031" y="3276203"/>
            <a:ext cx="12700001" cy="777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267" name="上线"/>
          <p:cNvSpPr txBox="1"/>
          <p:nvPr/>
        </p:nvSpPr>
        <p:spPr>
          <a:xfrm>
            <a:off x="4903101" y="4140828"/>
            <a:ext cx="13239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上线</a:t>
            </a:r>
          </a:p>
        </p:txBody>
      </p:sp>
      <p:sp>
        <p:nvSpPr>
          <p:cNvPr id="268" name="提交发布"/>
          <p:cNvSpPr txBox="1"/>
          <p:nvPr/>
        </p:nvSpPr>
        <p:spPr>
          <a:xfrm>
            <a:off x="4522101" y="539591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提交发布</a:t>
            </a:r>
          </a:p>
        </p:txBody>
      </p:sp>
      <p:sp>
        <p:nvSpPr>
          <p:cNvPr id="269" name="微信公众平台"/>
          <p:cNvSpPr txBox="1"/>
          <p:nvPr/>
        </p:nvSpPr>
        <p:spPr>
          <a:xfrm>
            <a:off x="4039501" y="6450012"/>
            <a:ext cx="30511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微信公众平台</a:t>
            </a:r>
          </a:p>
        </p:txBody>
      </p:sp>
      <p:sp>
        <p:nvSpPr>
          <p:cNvPr id="270" name="https://mp.weixin.qq.com/"/>
          <p:cNvSpPr txBox="1"/>
          <p:nvPr/>
        </p:nvSpPr>
        <p:spPr>
          <a:xfrm>
            <a:off x="12091549" y="12915106"/>
            <a:ext cx="451096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https://mp.weixin.qq.com/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5831" y="1635422"/>
            <a:ext cx="14122401" cy="1109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纲要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 defTabSz="476488">
              <a:spcBef>
                <a:spcPts val="2200"/>
              </a:spcBef>
              <a:defRPr sz="4871"/>
            </a:pPr>
            <a:r>
              <a:t>纲要</a:t>
            </a:r>
          </a:p>
        </p:txBody>
      </p:sp>
      <p:sp>
        <p:nvSpPr>
          <p:cNvPr id="274" name="小程序介绍与应用场景…"/>
          <p:cNvSpPr txBox="1"/>
          <p:nvPr>
            <p:ph type="body" idx="1"/>
          </p:nvPr>
        </p:nvSpPr>
        <p:spPr>
          <a:xfrm>
            <a:off x="3619500" y="2778074"/>
            <a:ext cx="17145000" cy="10767321"/>
          </a:xfrm>
          <a:prstGeom prst="rect">
            <a:avLst/>
          </a:prstGeom>
        </p:spPr>
        <p:txBody>
          <a:bodyPr/>
          <a:lstStyle/>
          <a:p>
            <a:pPr/>
            <a:r>
              <a:t>小程序介绍与应用场景</a:t>
            </a:r>
          </a:p>
          <a:p>
            <a:pPr/>
            <a:r>
              <a:t>开发环境与流程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MINA 框架结构</a:t>
            </a:r>
          </a:p>
          <a:p>
            <a:pPr/>
            <a:r>
              <a:t>v2ex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277" name="目录结构…"/>
          <p:cNvSpPr txBox="1"/>
          <p:nvPr/>
        </p:nvSpPr>
        <p:spPr>
          <a:xfrm>
            <a:off x="8166221" y="5278668"/>
            <a:ext cx="6619237" cy="436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目录结构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配置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逻辑层（App Service） 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视图层（WXML，WXSS）</a:t>
            </a:r>
          </a:p>
        </p:txBody>
      </p:sp>
      <p:sp>
        <p:nvSpPr>
          <p:cNvPr id="278" name="MINA IS NOT APP"/>
          <p:cNvSpPr txBox="1"/>
          <p:nvPr/>
        </p:nvSpPr>
        <p:spPr>
          <a:xfrm>
            <a:off x="8988811" y="2901966"/>
            <a:ext cx="4974057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MINA IS NOT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281" name="一个App…"/>
          <p:cNvSpPr txBox="1"/>
          <p:nvPr/>
        </p:nvSpPr>
        <p:spPr>
          <a:xfrm>
            <a:off x="5403971" y="7423860"/>
            <a:ext cx="3082744" cy="201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一个App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多个Page </a:t>
            </a:r>
          </a:p>
        </p:txBody>
      </p:sp>
      <p:sp>
        <p:nvSpPr>
          <p:cNvPr id="282" name="目录结构"/>
          <p:cNvSpPr txBox="1"/>
          <p:nvPr/>
        </p:nvSpPr>
        <p:spPr>
          <a:xfrm>
            <a:off x="10945812" y="2014971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目录结构</a:t>
            </a:r>
          </a:p>
        </p:txBody>
      </p:sp>
      <p:pic>
        <p:nvPicPr>
          <p:cNvPr id="283" name="Screen Shot 2018-05-09 at 11.29.09 PM.png" descr="Screen Shot 2018-05-09 at 11.29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8037" y="3530078"/>
            <a:ext cx="7504500" cy="9801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286" name="pages…"/>
          <p:cNvSpPr txBox="1"/>
          <p:nvPr/>
        </p:nvSpPr>
        <p:spPr>
          <a:xfrm>
            <a:off x="5403971" y="5708412"/>
            <a:ext cx="4659398" cy="544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pages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window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tabBar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networkTimeout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debug </a:t>
            </a:r>
          </a:p>
        </p:txBody>
      </p:sp>
      <p:sp>
        <p:nvSpPr>
          <p:cNvPr id="287" name="配置（App）"/>
          <p:cNvSpPr txBox="1"/>
          <p:nvPr/>
        </p:nvSpPr>
        <p:spPr>
          <a:xfrm>
            <a:off x="10826750" y="1816877"/>
            <a:ext cx="3648507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配置（App）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0250" y="3207617"/>
            <a:ext cx="9134866" cy="10188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291" name="调整当前页面的窗口属性…"/>
          <p:cNvSpPr txBox="1"/>
          <p:nvPr/>
        </p:nvSpPr>
        <p:spPr>
          <a:xfrm>
            <a:off x="9619856" y="3703971"/>
            <a:ext cx="6724244" cy="200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/>
            </a:pPr>
            <a:r>
              <a:t>调整当前页面的窗口属性</a:t>
            </a:r>
          </a:p>
          <a:p>
            <a:pPr>
              <a:spcBef>
                <a:spcPts val="3900"/>
              </a:spcBef>
              <a:defRPr sz="3800"/>
            </a:pPr>
            <a:r>
              <a:t>覆盖App设置中的window部分</a:t>
            </a:r>
          </a:p>
        </p:txBody>
      </p:sp>
      <p:sp>
        <p:nvSpPr>
          <p:cNvPr id="292" name="配置（Page）"/>
          <p:cNvSpPr txBox="1"/>
          <p:nvPr/>
        </p:nvSpPr>
        <p:spPr>
          <a:xfrm>
            <a:off x="10826750" y="2094324"/>
            <a:ext cx="3827857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配置（Page）</a:t>
            </a:r>
          </a:p>
        </p:txBody>
      </p:sp>
      <p:pic>
        <p:nvPicPr>
          <p:cNvPr id="293" name="Screen Shot 2018-05-10 at 1.59.30 AM.png" descr="Screen Shot 2018-05-10 at 1.59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5732" y="6609187"/>
            <a:ext cx="11149892" cy="3643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296" name="使用JavaScript，支持ES6…"/>
          <p:cNvSpPr txBox="1"/>
          <p:nvPr/>
        </p:nvSpPr>
        <p:spPr>
          <a:xfrm>
            <a:off x="6978873" y="4813607"/>
            <a:ext cx="10346356" cy="671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使用JavaScript，支持ES6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发送数据给视图层，接收视图层的事件反馈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支持模块化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通过 App、Page 方法注册应用以及页面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不支持 DOM 操作（document、window）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所有代码打包到一起</a:t>
            </a:r>
          </a:p>
        </p:txBody>
      </p:sp>
      <p:sp>
        <p:nvSpPr>
          <p:cNvPr id="297" name="逻辑层（App Service）"/>
          <p:cNvSpPr txBox="1"/>
          <p:nvPr/>
        </p:nvSpPr>
        <p:spPr>
          <a:xfrm>
            <a:off x="8988811" y="2649142"/>
            <a:ext cx="6326480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逻辑层（App Service）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00" name="注册应用"/>
          <p:cNvSpPr txBox="1"/>
          <p:nvPr/>
        </p:nvSpPr>
        <p:spPr>
          <a:xfrm>
            <a:off x="10945812" y="1936750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注册应用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3900" y="3432175"/>
            <a:ext cx="12776200" cy="980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纲要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 defTabSz="476488">
              <a:spcBef>
                <a:spcPts val="2200"/>
              </a:spcBef>
              <a:defRPr sz="4871"/>
            </a:pPr>
            <a:r>
              <a:t>纲要</a:t>
            </a:r>
          </a:p>
        </p:txBody>
      </p:sp>
      <p:sp>
        <p:nvSpPr>
          <p:cNvPr id="174" name="小程序介绍与应用场景…"/>
          <p:cNvSpPr txBox="1"/>
          <p:nvPr>
            <p:ph type="body" idx="1"/>
          </p:nvPr>
        </p:nvSpPr>
        <p:spPr>
          <a:xfrm>
            <a:off x="3619500" y="2778074"/>
            <a:ext cx="17145000" cy="1076732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小程序介绍与应用场景</a:t>
            </a:r>
          </a:p>
          <a:p>
            <a:pPr/>
            <a:r>
              <a:t>开发环境与流程</a:t>
            </a:r>
          </a:p>
          <a:p>
            <a:pPr/>
            <a:r>
              <a:t>MINA 框架结构</a:t>
            </a:r>
          </a:p>
          <a:p>
            <a:pPr/>
            <a:r>
              <a:t>v2ex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04" name="注册页面"/>
          <p:cNvSpPr txBox="1"/>
          <p:nvPr/>
        </p:nvSpPr>
        <p:spPr>
          <a:xfrm>
            <a:off x="10945812" y="2020987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注册页面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3202" y="3600649"/>
            <a:ext cx="10657596" cy="9705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08" name="页面生命期"/>
          <p:cNvSpPr txBox="1"/>
          <p:nvPr/>
        </p:nvSpPr>
        <p:spPr>
          <a:xfrm>
            <a:off x="10945812" y="1890912"/>
            <a:ext cx="3076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页面生命期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1456" y="3653631"/>
            <a:ext cx="10365034" cy="751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5074" y="3653631"/>
            <a:ext cx="9145618" cy="751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13" name="生命期"/>
          <p:cNvSpPr txBox="1"/>
          <p:nvPr/>
        </p:nvSpPr>
        <p:spPr>
          <a:xfrm>
            <a:off x="11397888" y="1995185"/>
            <a:ext cx="19081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生命期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4593" y="3549044"/>
            <a:ext cx="19454814" cy="8376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17" name="页面栈"/>
          <p:cNvSpPr txBox="1"/>
          <p:nvPr/>
        </p:nvSpPr>
        <p:spPr>
          <a:xfrm>
            <a:off x="10945812" y="2235828"/>
            <a:ext cx="19081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页面栈</a:t>
            </a:r>
          </a:p>
        </p:txBody>
      </p:sp>
      <p:sp>
        <p:nvSpPr>
          <p:cNvPr id="318" name="初始化…"/>
          <p:cNvSpPr txBox="1"/>
          <p:nvPr/>
        </p:nvSpPr>
        <p:spPr>
          <a:xfrm>
            <a:off x="3460472" y="3270788"/>
            <a:ext cx="6782356" cy="909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初始化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打开新页面 wx.navigateTo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页面重定向 wx.redirectTo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页面返回 wx.navigateBack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Tab 切换 wx.switchTab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重加载 wx.reLaunch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getCurrentPages()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最多保存 5 个页面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2781" y="5853600"/>
            <a:ext cx="11534883" cy="3925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22" name="模块化"/>
          <p:cNvSpPr txBox="1"/>
          <p:nvPr/>
        </p:nvSpPr>
        <p:spPr>
          <a:xfrm>
            <a:off x="10945812" y="2235828"/>
            <a:ext cx="19081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模块化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199" y="4718843"/>
            <a:ext cx="8440973" cy="6089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119" y="4733790"/>
            <a:ext cx="8974682" cy="6089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27" name="视图层"/>
          <p:cNvSpPr txBox="1"/>
          <p:nvPr/>
        </p:nvSpPr>
        <p:spPr>
          <a:xfrm>
            <a:off x="10945812" y="2235828"/>
            <a:ext cx="19081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视图层</a:t>
            </a:r>
          </a:p>
        </p:txBody>
      </p:sp>
      <p:sp>
        <p:nvSpPr>
          <p:cNvPr id="328" name="WXML + WXS + WXSS…"/>
          <p:cNvSpPr txBox="1"/>
          <p:nvPr/>
        </p:nvSpPr>
        <p:spPr>
          <a:xfrm>
            <a:off x="6978873" y="5419085"/>
            <a:ext cx="10138355" cy="550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WXML + WXS + WXSS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组件（基本组成单元）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位于另一个线程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逻辑层只能通过 setData 提供数据（json）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通过绑定事件处理函数通知逻辑层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31" name="WXML"/>
          <p:cNvSpPr txBox="1"/>
          <p:nvPr/>
        </p:nvSpPr>
        <p:spPr>
          <a:xfrm>
            <a:off x="10945812" y="2248528"/>
            <a:ext cx="1949070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WXML</a:t>
            </a:r>
          </a:p>
        </p:txBody>
      </p:sp>
      <p:sp>
        <p:nvSpPr>
          <p:cNvPr id="332" name="本质上是一种 HTML 模板…"/>
          <p:cNvSpPr txBox="1"/>
          <p:nvPr/>
        </p:nvSpPr>
        <p:spPr>
          <a:xfrm>
            <a:off x="9437423" y="4030331"/>
            <a:ext cx="6413649" cy="786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本质上是一种 HTML 模板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数据绑定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事件机制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列表渲染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条件渲染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模板机制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引用机制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35" name="数据绑定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数据绑定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2918" y="5439568"/>
            <a:ext cx="6741027" cy="58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内容"/>
          <p:cNvSpPr txBox="1"/>
          <p:nvPr/>
        </p:nvSpPr>
        <p:spPr>
          <a:xfrm>
            <a:off x="7113044" y="4104481"/>
            <a:ext cx="11207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内容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8418" y="5439568"/>
            <a:ext cx="7332345" cy="58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属性"/>
          <p:cNvSpPr txBox="1"/>
          <p:nvPr/>
        </p:nvSpPr>
        <p:spPr>
          <a:xfrm>
            <a:off x="15854202" y="4104481"/>
            <a:ext cx="11207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属性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42" name="数据绑定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数据绑定</a:t>
            </a:r>
          </a:p>
        </p:txBody>
      </p:sp>
      <p:sp>
        <p:nvSpPr>
          <p:cNvPr id="343" name="控制属性"/>
          <p:cNvSpPr txBox="1"/>
          <p:nvPr/>
        </p:nvSpPr>
        <p:spPr>
          <a:xfrm>
            <a:off x="7113044" y="4104481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控制属性</a:t>
            </a:r>
          </a:p>
        </p:txBody>
      </p:sp>
      <p:sp>
        <p:nvSpPr>
          <p:cNvPr id="344" name="关键字"/>
          <p:cNvSpPr txBox="1"/>
          <p:nvPr/>
        </p:nvSpPr>
        <p:spPr>
          <a:xfrm>
            <a:off x="15854202" y="4104481"/>
            <a:ext cx="16033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关键字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3312" y="5618162"/>
            <a:ext cx="6300239" cy="4526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4549" y="6236228"/>
            <a:ext cx="8460083" cy="3290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49" name="数据绑定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数据绑定</a:t>
            </a:r>
          </a:p>
        </p:txBody>
      </p:sp>
      <p:sp>
        <p:nvSpPr>
          <p:cNvPr id="350" name="运算"/>
          <p:cNvSpPr txBox="1"/>
          <p:nvPr/>
        </p:nvSpPr>
        <p:spPr>
          <a:xfrm>
            <a:off x="11631612" y="4197018"/>
            <a:ext cx="11207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运算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9532" y="5558796"/>
            <a:ext cx="11084936" cy="514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177" name="即用即走，体验类似原生APP，内存占用小，打开速度快…"/>
          <p:cNvSpPr txBox="1"/>
          <p:nvPr/>
        </p:nvSpPr>
        <p:spPr>
          <a:xfrm>
            <a:off x="5676228" y="5153256"/>
            <a:ext cx="13031543" cy="67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即用即走，体验类似原生APP，内存占用小，打开速度快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比H5能调用更多的系统功能，例如定位、拍照、录音等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投放入口多，公众号关联、文章嵌入、群分享等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不能开发大型应用（主包限制 2M，总大小限制 4M）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不能分享朋友圈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关联外链地址有限制</a:t>
            </a:r>
          </a:p>
        </p:txBody>
      </p:sp>
      <p:sp>
        <p:nvSpPr>
          <p:cNvPr id="178" name="小程序是一种不需要下载安装即可使用的应用"/>
          <p:cNvSpPr txBox="1"/>
          <p:nvPr/>
        </p:nvSpPr>
        <p:spPr>
          <a:xfrm>
            <a:off x="6272212" y="2820210"/>
            <a:ext cx="11839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小程序是一种不需要下载安装即可使用的应用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54" name="事件机制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事件机制</a:t>
            </a:r>
          </a:p>
        </p:txBody>
      </p:sp>
      <p:sp>
        <p:nvSpPr>
          <p:cNvPr id="355" name="视图层到逻辑层…"/>
          <p:cNvSpPr txBox="1"/>
          <p:nvPr/>
        </p:nvSpPr>
        <p:spPr>
          <a:xfrm>
            <a:off x="8547940" y="5976143"/>
            <a:ext cx="7288120" cy="4335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视图层到逻辑层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将用户行为反馈到逻辑层处理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绑定在组件上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可以携带额外信息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58" name="事件机制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事件机制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9474" y="3202911"/>
            <a:ext cx="3739752" cy="10035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631" y="6017446"/>
            <a:ext cx="12179301" cy="440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63" name="事件机制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事件机制</a:t>
            </a:r>
          </a:p>
        </p:txBody>
      </p:sp>
      <p:sp>
        <p:nvSpPr>
          <p:cNvPr id="364" name="冒泡事件"/>
          <p:cNvSpPr txBox="1"/>
          <p:nvPr/>
        </p:nvSpPr>
        <p:spPr>
          <a:xfrm>
            <a:off x="6387128" y="398449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冒泡事件</a:t>
            </a:r>
          </a:p>
        </p:txBody>
      </p:sp>
      <p:sp>
        <p:nvSpPr>
          <p:cNvPr id="365" name="touchstart…"/>
          <p:cNvSpPr txBox="1"/>
          <p:nvPr/>
        </p:nvSpPr>
        <p:spPr>
          <a:xfrm>
            <a:off x="4934565" y="5492617"/>
            <a:ext cx="2215923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touchstart</a:t>
            </a:r>
          </a:p>
          <a:p>
            <a:pPr/>
            <a:r>
              <a:t>touchmove</a:t>
            </a:r>
          </a:p>
          <a:p>
            <a:pPr/>
            <a:r>
              <a:t>touchcancel</a:t>
            </a:r>
          </a:p>
          <a:p>
            <a:pPr/>
            <a:r>
              <a:t>touchend</a:t>
            </a:r>
          </a:p>
          <a:p>
            <a:pPr/>
            <a:r>
              <a:t>tap</a:t>
            </a:r>
          </a:p>
          <a:p>
            <a:pPr/>
            <a:r>
              <a:t>longpress</a:t>
            </a:r>
          </a:p>
        </p:txBody>
      </p:sp>
      <p:sp>
        <p:nvSpPr>
          <p:cNvPr id="366" name="longtap…"/>
          <p:cNvSpPr txBox="1"/>
          <p:nvPr/>
        </p:nvSpPr>
        <p:spPr>
          <a:xfrm>
            <a:off x="7990503" y="5492617"/>
            <a:ext cx="3232939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longtap</a:t>
            </a:r>
          </a:p>
          <a:p>
            <a:pPr/>
            <a:r>
              <a:t>transitionend</a:t>
            </a:r>
          </a:p>
          <a:p>
            <a:pPr/>
            <a:r>
              <a:t>animationstart</a:t>
            </a:r>
          </a:p>
          <a:p>
            <a:pPr/>
            <a:r>
              <a:t>animationiteration</a:t>
            </a:r>
          </a:p>
          <a:p>
            <a:pPr/>
            <a:r>
              <a:t>animationend</a:t>
            </a:r>
          </a:p>
          <a:p>
            <a:pPr/>
            <a:r>
              <a:t>touchforcechange</a:t>
            </a:r>
          </a:p>
        </p:txBody>
      </p:sp>
      <p:sp>
        <p:nvSpPr>
          <p:cNvPr id="367" name="非冒泡事件"/>
          <p:cNvSpPr txBox="1"/>
          <p:nvPr/>
        </p:nvSpPr>
        <p:spPr>
          <a:xfrm>
            <a:off x="14348440" y="3984492"/>
            <a:ext cx="25685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非冒泡事件</a:t>
            </a:r>
          </a:p>
        </p:txBody>
      </p:sp>
      <p:sp>
        <p:nvSpPr>
          <p:cNvPr id="368" name="form 组件的 submit 事件…"/>
          <p:cNvSpPr txBox="1"/>
          <p:nvPr/>
        </p:nvSpPr>
        <p:spPr>
          <a:xfrm>
            <a:off x="13524985" y="6334553"/>
            <a:ext cx="4929861" cy="349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form 组件的 submit 事件</a:t>
            </a:r>
          </a:p>
          <a:p>
            <a:pPr/>
            <a:r>
              <a:t>input 组件的 input 事件</a:t>
            </a:r>
          </a:p>
          <a:p>
            <a:pPr/>
            <a:r>
              <a:t>scroll-view 组件的 scroll 事件</a:t>
            </a:r>
          </a:p>
          <a:p>
            <a:pPr/>
            <a:r>
              <a:t>video 组件的 play/pause 事件</a:t>
            </a:r>
          </a:p>
        </p:txBody>
      </p:sp>
      <p:sp>
        <p:nvSpPr>
          <p:cNvPr id="369" name="通过 bind 或 catch 进行绑定"/>
          <p:cNvSpPr txBox="1"/>
          <p:nvPr/>
        </p:nvSpPr>
        <p:spPr>
          <a:xfrm>
            <a:off x="9883711" y="11635721"/>
            <a:ext cx="4616578" cy="66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通过 bind 或 catch 进行绑定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72" name="列表渲染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列表渲染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825" y="4030330"/>
            <a:ext cx="11150600" cy="816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4062" y="7218030"/>
            <a:ext cx="5080001" cy="179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77" name="列表渲染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列表渲染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8419" y="3984492"/>
            <a:ext cx="10127162" cy="3038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3424" y="7517179"/>
            <a:ext cx="8957153" cy="5739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82" name="条件渲染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条件渲染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3649" y="4663494"/>
            <a:ext cx="10576702" cy="2280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1084" y="8403597"/>
            <a:ext cx="6841831" cy="2852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87" name="条件渲染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条件渲染</a:t>
            </a:r>
          </a:p>
        </p:txBody>
      </p:sp>
      <p:sp>
        <p:nvSpPr>
          <p:cNvPr id="388" name="惰性…"/>
          <p:cNvSpPr txBox="1"/>
          <p:nvPr/>
        </p:nvSpPr>
        <p:spPr>
          <a:xfrm>
            <a:off x="9810422" y="5922245"/>
            <a:ext cx="4763157" cy="4348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惰性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局部渲染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与 hidden 的区别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切换开销大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91" name="模版机制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模版机制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7018" y="4968081"/>
            <a:ext cx="7127709" cy="562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0306" y="4968081"/>
            <a:ext cx="7505604" cy="562538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定义模板"/>
          <p:cNvSpPr txBox="1"/>
          <p:nvPr/>
        </p:nvSpPr>
        <p:spPr>
          <a:xfrm>
            <a:off x="6387128" y="398449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定义模板</a:t>
            </a:r>
          </a:p>
        </p:txBody>
      </p:sp>
      <p:sp>
        <p:nvSpPr>
          <p:cNvPr id="395" name="使用模板"/>
          <p:cNvSpPr txBox="1"/>
          <p:nvPr/>
        </p:nvSpPr>
        <p:spPr>
          <a:xfrm>
            <a:off x="15320120" y="3984492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使用模板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398" name="引用机制"/>
          <p:cNvSpPr txBox="1"/>
          <p:nvPr/>
        </p:nvSpPr>
        <p:spPr>
          <a:xfrm>
            <a:off x="10945812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引用机制</a:t>
            </a:r>
          </a:p>
        </p:txBody>
      </p:sp>
      <p:sp>
        <p:nvSpPr>
          <p:cNvPr id="399" name="import"/>
          <p:cNvSpPr txBox="1"/>
          <p:nvPr/>
        </p:nvSpPr>
        <p:spPr>
          <a:xfrm>
            <a:off x="6387128" y="3990842"/>
            <a:ext cx="1636675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import</a:t>
            </a:r>
          </a:p>
        </p:txBody>
      </p:sp>
      <p:sp>
        <p:nvSpPr>
          <p:cNvPr id="400" name="include"/>
          <p:cNvSpPr txBox="1"/>
          <p:nvPr/>
        </p:nvSpPr>
        <p:spPr>
          <a:xfrm>
            <a:off x="15320120" y="3990842"/>
            <a:ext cx="1789177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include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976" y="5625306"/>
            <a:ext cx="9006280" cy="4293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0182" y="5620543"/>
            <a:ext cx="6369054" cy="7220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05" name="WXS"/>
          <p:cNvSpPr txBox="1"/>
          <p:nvPr/>
        </p:nvSpPr>
        <p:spPr>
          <a:xfrm>
            <a:off x="11464290" y="2248528"/>
            <a:ext cx="145542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</a:t>
            </a:r>
          </a:p>
        </p:txBody>
      </p:sp>
      <p:sp>
        <p:nvSpPr>
          <p:cNvPr id="406" name="WeiXin Script…"/>
          <p:cNvSpPr txBox="1"/>
          <p:nvPr/>
        </p:nvSpPr>
        <p:spPr>
          <a:xfrm>
            <a:off x="7591909" y="4235989"/>
            <a:ext cx="10286031" cy="669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WeiXin Script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本质上是运行在视图层中的 JavaScript 代码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与 JavaScript 并不完全一样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不依赖运行库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与逻辑层代码隔离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不能作为事件回调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181" name="实时音视频"/>
          <p:cNvSpPr txBox="1"/>
          <p:nvPr/>
        </p:nvSpPr>
        <p:spPr>
          <a:xfrm>
            <a:off x="10320337" y="1695050"/>
            <a:ext cx="3076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实时音视频</a:t>
            </a:r>
          </a:p>
        </p:txBody>
      </p:sp>
      <p:sp>
        <p:nvSpPr>
          <p:cNvPr id="182" name="微信公开课pro…"/>
          <p:cNvSpPr txBox="1"/>
          <p:nvPr/>
        </p:nvSpPr>
        <p:spPr>
          <a:xfrm>
            <a:off x="3690788" y="4665176"/>
            <a:ext cx="4752753" cy="43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/>
            </a:pPr>
            <a:r>
              <a:t>微信公开课pro </a:t>
            </a:r>
          </a:p>
          <a:p>
            <a:pPr>
              <a:spcBef>
                <a:spcPts val="3900"/>
              </a:spcBef>
              <a:defRPr sz="3800"/>
            </a:pPr>
            <a:r>
              <a:t>蘑菇街直播电商 </a:t>
            </a:r>
          </a:p>
          <a:p>
            <a:pPr>
              <a:spcBef>
                <a:spcPts val="3900"/>
              </a:spcBef>
              <a:defRPr sz="3800"/>
            </a:pPr>
            <a:r>
              <a:t>线上狼人杀 </a:t>
            </a:r>
          </a:p>
          <a:p>
            <a:pPr>
              <a:spcBef>
                <a:spcPts val="3900"/>
              </a:spcBef>
              <a:defRPr sz="3800"/>
            </a:pPr>
            <a:r>
              <a:t>平安车险-现场理赔 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1812" y="2948776"/>
            <a:ext cx="11303001" cy="998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09" name="WXS"/>
          <p:cNvSpPr txBox="1"/>
          <p:nvPr/>
        </p:nvSpPr>
        <p:spPr>
          <a:xfrm>
            <a:off x="11464290" y="2248528"/>
            <a:ext cx="145542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6881" y="5794766"/>
            <a:ext cx="6396786" cy="451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3618" y="3984492"/>
            <a:ext cx="10170277" cy="8139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14" name="WXS"/>
          <p:cNvSpPr txBox="1"/>
          <p:nvPr/>
        </p:nvSpPr>
        <p:spPr>
          <a:xfrm>
            <a:off x="11464290" y="2248528"/>
            <a:ext cx="1455421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316" y="3610768"/>
            <a:ext cx="8309868" cy="927652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后缀名必须为wxs…"/>
          <p:cNvSpPr txBox="1"/>
          <p:nvPr/>
        </p:nvSpPr>
        <p:spPr>
          <a:xfrm>
            <a:off x="2904797" y="6312053"/>
            <a:ext cx="5737043" cy="318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后缀名必须为wxs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require 其他 wxs 文件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单例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19" name="WXSS"/>
          <p:cNvSpPr txBox="1"/>
          <p:nvPr/>
        </p:nvSpPr>
        <p:spPr>
          <a:xfrm>
            <a:off x="11464290" y="2248528"/>
            <a:ext cx="1787830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WXSS</a:t>
            </a:r>
          </a:p>
        </p:txBody>
      </p:sp>
      <p:sp>
        <p:nvSpPr>
          <p:cNvPr id="420" name="WeiXin Style Sheets…"/>
          <p:cNvSpPr txBox="1"/>
          <p:nvPr/>
        </p:nvSpPr>
        <p:spPr>
          <a:xfrm>
            <a:off x="8650924" y="5432964"/>
            <a:ext cx="7414562" cy="434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WeiXin Style Sheets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本质上是 CSS + 微信特有扩展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尺寸单位 rpx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导入机制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23" name="WXSS"/>
          <p:cNvSpPr txBox="1"/>
          <p:nvPr/>
        </p:nvSpPr>
        <p:spPr>
          <a:xfrm>
            <a:off x="11464290" y="2248528"/>
            <a:ext cx="1787830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WXSS</a:t>
            </a:r>
          </a:p>
        </p:txBody>
      </p:sp>
      <p:sp>
        <p:nvSpPr>
          <p:cNvPr id="424" name="尺寸单位 rpx"/>
          <p:cNvSpPr txBox="1"/>
          <p:nvPr/>
        </p:nvSpPr>
        <p:spPr>
          <a:xfrm>
            <a:off x="10891253" y="3984492"/>
            <a:ext cx="2933905" cy="828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尺寸单位 rpx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878" y="5857081"/>
            <a:ext cx="16256244" cy="540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MINA 框架结构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MINA 框架结构</a:t>
            </a:r>
          </a:p>
        </p:txBody>
      </p:sp>
      <p:sp>
        <p:nvSpPr>
          <p:cNvPr id="428" name="WXSS"/>
          <p:cNvSpPr txBox="1"/>
          <p:nvPr/>
        </p:nvSpPr>
        <p:spPr>
          <a:xfrm>
            <a:off x="11464290" y="2248528"/>
            <a:ext cx="1787830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WXSS</a:t>
            </a:r>
          </a:p>
        </p:txBody>
      </p:sp>
      <p:sp>
        <p:nvSpPr>
          <p:cNvPr id="429" name="导入机制"/>
          <p:cNvSpPr txBox="1"/>
          <p:nvPr/>
        </p:nvSpPr>
        <p:spPr>
          <a:xfrm>
            <a:off x="11315217" y="4030330"/>
            <a:ext cx="2085976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3800"/>
            </a:lvl1pPr>
          </a:lstStyle>
          <a:p>
            <a:pPr/>
            <a:r>
              <a:t>导入机制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7186" y="5088731"/>
            <a:ext cx="6142039" cy="7552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纲要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 defTabSz="476488">
              <a:spcBef>
                <a:spcPts val="2200"/>
              </a:spcBef>
              <a:defRPr sz="4871"/>
            </a:pPr>
            <a:r>
              <a:t>纲要</a:t>
            </a:r>
          </a:p>
        </p:txBody>
      </p:sp>
      <p:sp>
        <p:nvSpPr>
          <p:cNvPr id="433" name="小程序介绍与应用场景…"/>
          <p:cNvSpPr txBox="1"/>
          <p:nvPr>
            <p:ph type="body" idx="1"/>
          </p:nvPr>
        </p:nvSpPr>
        <p:spPr>
          <a:xfrm>
            <a:off x="3619500" y="2778074"/>
            <a:ext cx="17145000" cy="10767321"/>
          </a:xfrm>
          <a:prstGeom prst="rect">
            <a:avLst/>
          </a:prstGeom>
        </p:spPr>
        <p:txBody>
          <a:bodyPr/>
          <a:lstStyle/>
          <a:p>
            <a:pPr/>
            <a:r>
              <a:t>小程序介绍与应用场景</a:t>
            </a:r>
          </a:p>
          <a:p>
            <a:pPr/>
            <a:r>
              <a:t>开发环境与流程</a:t>
            </a:r>
          </a:p>
          <a:p>
            <a:pPr/>
            <a:r>
              <a:t>MINA 框架结构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v2ex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436" name="v2ex demo"/>
          <p:cNvSpPr txBox="1"/>
          <p:nvPr/>
        </p:nvSpPr>
        <p:spPr>
          <a:xfrm>
            <a:off x="11530012" y="2248528"/>
            <a:ext cx="3151354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v2ex demo</a:t>
            </a:r>
          </a:p>
        </p:txBody>
      </p:sp>
      <p:sp>
        <p:nvSpPr>
          <p:cNvPr id="437" name="源码地址 https://github.com/jectychen/wechat-v2ex"/>
          <p:cNvSpPr txBox="1"/>
          <p:nvPr/>
        </p:nvSpPr>
        <p:spPr>
          <a:xfrm>
            <a:off x="9550666" y="3253721"/>
            <a:ext cx="8621345" cy="66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源码地址 https://github.com/jectychen/wechat-v2ex</a:t>
            </a:r>
          </a:p>
        </p:txBody>
      </p:sp>
      <p:sp>
        <p:nvSpPr>
          <p:cNvPr id="438" name="API 文档地址 https://www.v2ex.com/p/7v9TEc53"/>
          <p:cNvSpPr txBox="1"/>
          <p:nvPr/>
        </p:nvSpPr>
        <p:spPr>
          <a:xfrm>
            <a:off x="9515258" y="3984492"/>
            <a:ext cx="8103592" cy="66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API 文档地址 https://www.v2ex.com/p/7v9TEc53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0479" y="4715263"/>
            <a:ext cx="13413150" cy="8321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442" name="v2ex demo"/>
          <p:cNvSpPr txBox="1"/>
          <p:nvPr/>
        </p:nvSpPr>
        <p:spPr>
          <a:xfrm>
            <a:off x="11530012" y="2248528"/>
            <a:ext cx="3151354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v2ex demo</a:t>
            </a:r>
          </a:p>
        </p:txBody>
      </p:sp>
      <p:pic>
        <p:nvPicPr>
          <p:cNvPr id="443" name="wechat-v2ex-1.gif" descr="wechat-v2ex-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7688" y="3896435"/>
            <a:ext cx="6096001" cy="805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446" name="v2ex demo"/>
          <p:cNvSpPr txBox="1"/>
          <p:nvPr/>
        </p:nvSpPr>
        <p:spPr>
          <a:xfrm>
            <a:off x="11530012" y="2248528"/>
            <a:ext cx="3151354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v2ex demo</a:t>
            </a:r>
          </a:p>
        </p:txBody>
      </p:sp>
      <p:pic>
        <p:nvPicPr>
          <p:cNvPr id="447" name="wechat-v2ex-2.gif" descr="wechat-v2ex-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7688" y="4030330"/>
            <a:ext cx="6096001" cy="805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开发环境与流程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开发环境与流程</a:t>
            </a:r>
          </a:p>
        </p:txBody>
      </p:sp>
      <p:sp>
        <p:nvSpPr>
          <p:cNvPr id="450" name="扩展学习"/>
          <p:cNvSpPr txBox="1"/>
          <p:nvPr/>
        </p:nvSpPr>
        <p:spPr>
          <a:xfrm>
            <a:off x="11464290" y="2235828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扩展学习</a:t>
            </a:r>
          </a:p>
        </p:txBody>
      </p:sp>
      <p:sp>
        <p:nvSpPr>
          <p:cNvPr id="451" name="WePY 组件化开发框架 https://github.com/Tencent/wepy…"/>
          <p:cNvSpPr txBox="1"/>
          <p:nvPr/>
        </p:nvSpPr>
        <p:spPr>
          <a:xfrm>
            <a:off x="4811092" y="3790286"/>
            <a:ext cx="15798771" cy="789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WePY 组件化开发框架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https://github.com/Tencent/wepy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WeUI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https://github.com/Tencent/weui-wxss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ZanUI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https://github.com/youzan/zanui-weapp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知乎日报 </a:t>
            </a: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https://github.com/fozero/zhihudaily-weapp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微天气 </a:t>
            </a:r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http://swiftcafe.io/2016/10/03/wx-weather-app/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github客户端 </a:t>
            </a:r>
            <a:r>
              <a:rPr u="sng">
                <a:solidFill>
                  <a:schemeClr val="accent1"/>
                </a:solidFill>
                <a:hlinkClick r:id="rId7" invalidUrl="" action="" tgtFrame="" tooltip="" history="1" highlightClick="0" endSnd="0"/>
              </a:rPr>
              <a:t>https://github.com/zhengxiaowai/weapp-github</a:t>
            </a:r>
          </a:p>
          <a:p>
            <a:pPr marL="738094" indent="-738094">
              <a:spcBef>
                <a:spcPts val="3900"/>
              </a:spcBef>
              <a:buSzPct val="100000"/>
              <a:buAutoNum type="arabicPeriod" startAt="1"/>
              <a:defRPr sz="3800"/>
            </a:pPr>
            <a:r>
              <a:t>微信小程序商城 </a:t>
            </a:r>
            <a:r>
              <a:rPr u="sng">
                <a:solidFill>
                  <a:schemeClr val="accent1"/>
                </a:solidFill>
                <a:hlinkClick r:id="rId8" invalidUrl="" action="" tgtFrame="" tooltip="" history="1" highlightClick="0" endSnd="0"/>
              </a:rPr>
              <a:t>https://github.com/tumobi/nideshop-mini-program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186" name="相机功能"/>
          <p:cNvSpPr txBox="1"/>
          <p:nvPr/>
        </p:nvSpPr>
        <p:spPr>
          <a:xfrm>
            <a:off x="10320337" y="1695050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相机功能</a:t>
            </a:r>
          </a:p>
        </p:txBody>
      </p:sp>
      <p:sp>
        <p:nvSpPr>
          <p:cNvPr id="187" name="天天P图照片合成需要拍照…"/>
          <p:cNvSpPr txBox="1"/>
          <p:nvPr/>
        </p:nvSpPr>
        <p:spPr>
          <a:xfrm>
            <a:off x="3207680" y="4671449"/>
            <a:ext cx="5992623" cy="437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/>
            </a:pPr>
            <a:r>
              <a:t>天天P图照片合成需要拍照 </a:t>
            </a:r>
          </a:p>
          <a:p>
            <a:pPr>
              <a:spcBef>
                <a:spcPts val="3900"/>
              </a:spcBef>
              <a:defRPr sz="3800"/>
            </a:pPr>
            <a:r>
              <a:t>拍图识别 </a:t>
            </a:r>
          </a:p>
          <a:p>
            <a:pPr>
              <a:spcBef>
                <a:spcPts val="3900"/>
              </a:spcBef>
              <a:defRPr sz="3800"/>
            </a:pPr>
            <a:r>
              <a:t>博物馆拍照识别 </a:t>
            </a:r>
          </a:p>
          <a:p>
            <a:pPr>
              <a:spcBef>
                <a:spcPts val="3900"/>
              </a:spcBef>
              <a:defRPr sz="3800"/>
            </a:pPr>
            <a:r>
              <a:t>魅力拍照测试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3912" y="2948775"/>
            <a:ext cx="11671301" cy="1005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Q&amp;A"/>
          <p:cNvSpPr txBox="1"/>
          <p:nvPr/>
        </p:nvSpPr>
        <p:spPr>
          <a:xfrm>
            <a:off x="10128363" y="5272717"/>
            <a:ext cx="4127273" cy="317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23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Q&amp;A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3510" y="9738569"/>
            <a:ext cx="2416980" cy="2426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191" name="扫码、定位"/>
          <p:cNvSpPr txBox="1"/>
          <p:nvPr/>
        </p:nvSpPr>
        <p:spPr>
          <a:xfrm>
            <a:off x="10320337" y="1695050"/>
            <a:ext cx="3076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扫码、定位</a:t>
            </a:r>
          </a:p>
        </p:txBody>
      </p:sp>
      <p:sp>
        <p:nvSpPr>
          <p:cNvPr id="192" name="扫码查快递…"/>
          <p:cNvSpPr txBox="1"/>
          <p:nvPr/>
        </p:nvSpPr>
        <p:spPr>
          <a:xfrm>
            <a:off x="3513525" y="4665176"/>
            <a:ext cx="3654426" cy="43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/>
            </a:pPr>
            <a:r>
              <a:t>扫码查快递 </a:t>
            </a:r>
          </a:p>
          <a:p>
            <a:pPr>
              <a:spcBef>
                <a:spcPts val="3900"/>
              </a:spcBef>
              <a:defRPr sz="3800"/>
            </a:pPr>
            <a:r>
              <a:t>扫码骑车 </a:t>
            </a:r>
          </a:p>
          <a:p>
            <a:pPr>
              <a:spcBef>
                <a:spcPts val="3900"/>
              </a:spcBef>
              <a:defRPr sz="3800"/>
            </a:pPr>
            <a:r>
              <a:t>携程旅行定位 </a:t>
            </a:r>
          </a:p>
          <a:p>
            <a:pPr>
              <a:spcBef>
                <a:spcPts val="3900"/>
              </a:spcBef>
              <a:defRPr sz="3800"/>
            </a:pPr>
            <a:r>
              <a:t>麦当劳点餐定位 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7475" y="2948775"/>
            <a:ext cx="11264901" cy="993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196" name="WIFI、NFC"/>
          <p:cNvSpPr txBox="1"/>
          <p:nvPr/>
        </p:nvSpPr>
        <p:spPr>
          <a:xfrm>
            <a:off x="10320337" y="1687457"/>
            <a:ext cx="3161869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9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WIFI、NFC</a:t>
            </a:r>
          </a:p>
        </p:txBody>
      </p:sp>
      <p:sp>
        <p:nvSpPr>
          <p:cNvPr id="197" name="腾讯WIFI一键连…"/>
          <p:cNvSpPr txBox="1"/>
          <p:nvPr/>
        </p:nvSpPr>
        <p:spPr>
          <a:xfrm>
            <a:off x="3801458" y="5258031"/>
            <a:ext cx="3822371" cy="3199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/>
            </a:pPr>
            <a:r>
              <a:t>腾讯WIFI一键连 </a:t>
            </a:r>
          </a:p>
          <a:p>
            <a:pPr>
              <a:spcBef>
                <a:spcPts val="3900"/>
              </a:spcBef>
              <a:defRPr sz="3800"/>
            </a:pPr>
            <a:r>
              <a:t>万能WIFI </a:t>
            </a:r>
          </a:p>
          <a:p>
            <a:pPr>
              <a:spcBef>
                <a:spcPts val="3900"/>
              </a:spcBef>
              <a:defRPr sz="3800"/>
            </a:pPr>
            <a:r>
              <a:t>公交卡小助手 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6387" y="2948775"/>
            <a:ext cx="12801601" cy="994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小程序介绍与应用场景"/>
          <p:cNvSpPr txBox="1"/>
          <p:nvPr>
            <p:ph type="title"/>
          </p:nvPr>
        </p:nvSpPr>
        <p:spPr>
          <a:xfrm>
            <a:off x="3619500" y="437554"/>
            <a:ext cx="17145000" cy="1017986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  <a:defRPr sz="3800">
                <a:solidFill>
                  <a:srgbClr val="838787"/>
                </a:solidFill>
              </a:defRPr>
            </a:pPr>
            <a:r>
              <a:t>小程序介绍与应用场景</a:t>
            </a:r>
          </a:p>
        </p:txBody>
      </p:sp>
      <p:sp>
        <p:nvSpPr>
          <p:cNvPr id="201" name="罗盘…"/>
          <p:cNvSpPr txBox="1"/>
          <p:nvPr/>
        </p:nvSpPr>
        <p:spPr>
          <a:xfrm>
            <a:off x="6482109" y="4103687"/>
            <a:ext cx="2206626" cy="550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罗盘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加速度计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蓝牙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屏幕亮度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震动</a:t>
            </a:r>
          </a:p>
        </p:txBody>
      </p:sp>
      <p:sp>
        <p:nvSpPr>
          <p:cNvPr id="202" name="支付…"/>
          <p:cNvSpPr txBox="1"/>
          <p:nvPr/>
        </p:nvSpPr>
        <p:spPr>
          <a:xfrm>
            <a:off x="13443297" y="4103687"/>
            <a:ext cx="2206626" cy="550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支付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指纹识别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网页嵌入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画布</a:t>
            </a:r>
          </a:p>
          <a:p>
            <a:pPr>
              <a:spcBef>
                <a:spcPts val="3900"/>
              </a:spcBef>
              <a:defRPr sz="3800">
                <a:solidFill>
                  <a:schemeClr val="accent1"/>
                </a:solidFill>
              </a:defRPr>
            </a:pPr>
            <a:r>
              <a:t>地图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